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86" r:id="rId13"/>
    <p:sldId id="288" r:id="rId14"/>
    <p:sldId id="289" r:id="rId15"/>
    <p:sldId id="337" r:id="rId16"/>
    <p:sldId id="290" r:id="rId17"/>
    <p:sldId id="291" r:id="rId18"/>
    <p:sldId id="292" r:id="rId19"/>
    <p:sldId id="296" r:id="rId20"/>
    <p:sldId id="297" r:id="rId21"/>
    <p:sldId id="298" r:id="rId22"/>
    <p:sldId id="338" r:id="rId23"/>
    <p:sldId id="300" r:id="rId24"/>
    <p:sldId id="295" r:id="rId25"/>
    <p:sldId id="293" r:id="rId26"/>
    <p:sldId id="301" r:id="rId27"/>
    <p:sldId id="302" r:id="rId28"/>
    <p:sldId id="312" r:id="rId29"/>
    <p:sldId id="305" r:id="rId30"/>
    <p:sldId id="306" r:id="rId31"/>
    <p:sldId id="340" r:id="rId32"/>
    <p:sldId id="315" r:id="rId33"/>
    <p:sldId id="317" r:id="rId34"/>
    <p:sldId id="318" r:id="rId35"/>
    <p:sldId id="341" r:id="rId36"/>
    <p:sldId id="321" r:id="rId37"/>
    <p:sldId id="322" r:id="rId38"/>
    <p:sldId id="331" r:id="rId39"/>
    <p:sldId id="325" r:id="rId40"/>
    <p:sldId id="332" r:id="rId41"/>
    <p:sldId id="362" r:id="rId42"/>
    <p:sldId id="327" r:id="rId43"/>
    <p:sldId id="363" r:id="rId44"/>
    <p:sldId id="328" r:id="rId45"/>
    <p:sldId id="333" r:id="rId46"/>
    <p:sldId id="310" r:id="rId47"/>
    <p:sldId id="311" r:id="rId48"/>
    <p:sldId id="335" r:id="rId49"/>
    <p:sldId id="342" r:id="rId50"/>
    <p:sldId id="357" r:id="rId51"/>
    <p:sldId id="358" r:id="rId52"/>
    <p:sldId id="359" r:id="rId53"/>
    <p:sldId id="360" r:id="rId54"/>
    <p:sldId id="354" r:id="rId55"/>
    <p:sldId id="356" r:id="rId56"/>
    <p:sldId id="32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1"/>
    <p:restoredTop sz="94671"/>
  </p:normalViewPr>
  <p:slideViewPr>
    <p:cSldViewPr snapToGrid="0" snapToObjects="1">
      <p:cViewPr varScale="1">
        <p:scale>
          <a:sx n="161" d="100"/>
          <a:sy n="161" d="100"/>
        </p:scale>
        <p:origin x="576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3472C7AA-A53F-46DD-B502-159B6E2A27D7}"/>
    <pc:docChg chg="modSld sldOrd">
      <pc:chgData name="Dralk F" userId="0ce5ef93c6cc7083" providerId="LiveId" clId="{3472C7AA-A53F-46DD-B502-159B6E2A27D7}" dt="2024-02-05T13:26:07.381" v="1"/>
      <pc:docMkLst>
        <pc:docMk/>
      </pc:docMkLst>
      <pc:sldChg chg="ord">
        <pc:chgData name="Dralk F" userId="0ce5ef93c6cc7083" providerId="LiveId" clId="{3472C7AA-A53F-46DD-B502-159B6E2A27D7}" dt="2024-02-05T13:26:07.381" v="1"/>
        <pc:sldMkLst>
          <pc:docMk/>
          <pc:sldMk cId="1546281809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8372-BF0E-FE4F-A9E0-A5FF64711B8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E313-E220-4146-9245-9BBA776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ABE0-0C66-8548-9A51-A7A0EDC6F97E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77F6-8C56-DC44-9DF5-562012BDEE58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6A2B-1A1B-BA41-980D-105FCB2B35A5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B22-EC0B-5247-8281-2140CD32CA23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DC-E29E-E943-9208-26731FA72C8F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74F-BEB1-D043-9B25-2505E5FF324D}" type="datetime1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C044-E34E-CA40-B85F-3AB55AE15529}" type="datetime1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68E-EB78-BC47-B3D6-C3719D569E55}" type="datetime1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0EED-20E1-4E40-BB35-DD7AB229772D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4EB3-683E-C049-B0D8-1DE25DDBC788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E3F5-9CCC-CF4C-A2C3-0A3A19145510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9554" y="3177712"/>
            <a:ext cx="9144000" cy="1655762"/>
          </a:xfrm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bg1"/>
                </a:solidFill>
              </a:rPr>
              <a:t>Mohammed Al Sebayel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b="1" dirty="0">
                <a:solidFill>
                  <a:schemeClr val="bg1"/>
                </a:solidFill>
              </a:rPr>
              <a:t>Professor of Surgery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2604" y="1471238"/>
            <a:ext cx="8099685" cy="149901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History and examination </a:t>
            </a:r>
          </a:p>
          <a:p>
            <a:r>
              <a:rPr lang="en-US" sz="4800" b="1" dirty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of abdomen, &amp; pelvis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C85F1-EE1B-DB4C-9ECF-E0181F0637B0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01141" y="4707481"/>
            <a:ext cx="4114800" cy="365125"/>
          </a:xfrm>
        </p:spPr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6" y="0"/>
            <a:ext cx="1161143" cy="116114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0" y="32369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382" y="1643103"/>
            <a:ext cx="2476500" cy="3187700"/>
          </a:xfrm>
          <a:prstGeom prst="rect">
            <a:avLst/>
          </a:prstGeom>
          <a:effectLst>
            <a:outerShdw blurRad="63500" dist="76200" dir="5400000" algn="t" rotWithShape="0">
              <a:srgbClr val="FFC000">
                <a:alpha val="40000"/>
              </a:srgbClr>
            </a:outerShdw>
            <a:softEdge rad="127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B9983-0BFF-1445-A94C-95DB60F2D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3" t="19608" r="7092" b="17733"/>
          <a:stretch/>
        </p:blipFill>
        <p:spPr>
          <a:xfrm>
            <a:off x="10668000" y="149"/>
            <a:ext cx="1524000" cy="11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Analysis of pain</a:t>
            </a:r>
            <a:endParaRPr lang="en-US" b="1" u="sng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3. Onset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Slow: inflammation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Sudden: perforation, ischemia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300" b="1" u="sng" dirty="0">
                <a:solidFill>
                  <a:schemeClr val="bg1"/>
                </a:solidFill>
              </a:rPr>
              <a:t>4. Duration</a:t>
            </a:r>
            <a:r>
              <a:rPr lang="en-US" sz="2300" b="1" dirty="0">
                <a:solidFill>
                  <a:schemeClr val="bg1"/>
                </a:solidFill>
              </a:rPr>
              <a:t>: </a:t>
            </a:r>
            <a:r>
              <a:rPr lang="en-US" sz="2300" dirty="0">
                <a:solidFill>
                  <a:schemeClr val="bg1"/>
                </a:solidFill>
              </a:rPr>
              <a:t>acute or chronic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5. Severity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r>
              <a:rPr lang="en-US" dirty="0">
                <a:solidFill>
                  <a:schemeClr val="bg1"/>
                </a:solidFill>
              </a:rPr>
              <a:t> Numeric Pain Rating Scale (1-10)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4-6 – moderate pain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Mild beginning- inflammation 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Severe- perforation, ischemia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26A0CA2-5F46-3849-B396-8E9F3DCBC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01" y="1825625"/>
            <a:ext cx="5625296" cy="2312636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886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Analysis of pain</a:t>
            </a:r>
            <a:endParaRPr lang="en-US" u="sng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6. Nature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Dull (inflammation),               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Sharp (rupture viscus),              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 Colic (intermittent)                 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 Throbbing (abscess)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7. Progression</a:t>
            </a:r>
            <a:r>
              <a:rPr lang="en-US" b="1" dirty="0">
                <a:solidFill>
                  <a:schemeClr val="bg1"/>
                </a:solidFill>
              </a:rPr>
              <a:t>:                                               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 Steady increase (inflammation),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 Fluctuating (colic)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3227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Analysis of pain</a:t>
            </a:r>
            <a:endParaRPr lang="en-US" u="sng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8. Aggravating factors</a:t>
            </a:r>
            <a:r>
              <a:rPr lang="en-US" b="1" dirty="0">
                <a:solidFill>
                  <a:schemeClr val="bg1"/>
                </a:solidFill>
              </a:rPr>
              <a:t>: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Fatty foods increases pain in gallstone disease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Eating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Fasting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9. Relieving factors</a:t>
            </a:r>
            <a:r>
              <a:rPr lang="en-US" b="1" dirty="0">
                <a:solidFill>
                  <a:schemeClr val="bg1"/>
                </a:solidFill>
              </a:rPr>
              <a:t>:                                                          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Sitting &amp; leaning forward eases pain- acute pancreatitis.   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Eating relieves pain- duodenal ulcer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249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Analysis of pain</a:t>
            </a:r>
            <a:endParaRPr lang="en-US" u="sng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10. Radiation</a:t>
            </a:r>
            <a:r>
              <a:rPr lang="en-US" b="1" dirty="0">
                <a:solidFill>
                  <a:schemeClr val="bg1"/>
                </a:solidFill>
              </a:rPr>
              <a:t> or referred pain:                       	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Shoulder- cholecystitis,                                     	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Groin- ureteric colic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Shifting or migration:</a:t>
            </a:r>
          </a:p>
          <a:p>
            <a:pPr lvl="3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 periumbilical to RIF in acute appendicitis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11. Cause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Trauma,                                                                       	      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Food from outside- gastroenteritis                              	      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Medication (NSAID)- perforation, bleeding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89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u="sng" dirty="0">
                <a:solidFill>
                  <a:schemeClr val="bg1"/>
                </a:solidFill>
              </a:rPr>
              <a:t>Swelling or mass</a:t>
            </a: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When noticed</a:t>
            </a:r>
            <a:r>
              <a:rPr lang="en-US" sz="2200" dirty="0">
                <a:solidFill>
                  <a:schemeClr val="bg1"/>
                </a:solidFill>
              </a:rPr>
              <a:t>?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Acute (hematoma, abscess)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chronic- neoplasm, </a:t>
            </a:r>
            <a:r>
              <a:rPr lang="en-US" sz="2200" dirty="0" err="1">
                <a:solidFill>
                  <a:schemeClr val="bg1"/>
                </a:solidFill>
              </a:rPr>
              <a:t>organomegaly</a:t>
            </a:r>
            <a:endParaRPr lang="en-US" sz="22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How noticed</a:t>
            </a:r>
            <a:r>
              <a:rPr lang="en-US" sz="2200" dirty="0">
                <a:solidFill>
                  <a:schemeClr val="bg1"/>
                </a:solidFill>
              </a:rPr>
              <a:t>?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Incidentally noticed swelling may be present for longer duration</a:t>
            </a: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Painful or painless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 Inflammatory, neoplasm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8650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u="sng" dirty="0">
                <a:solidFill>
                  <a:schemeClr val="bg1"/>
                </a:solidFill>
              </a:rPr>
              <a:t>Swelling or mass</a:t>
            </a:r>
            <a:endParaRPr lang="en-US" sz="2600" b="1" u="sng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Change in size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since first noticed? Increase- neoplasms, </a:t>
            </a:r>
          </a:p>
          <a:p>
            <a:pPr lvl="2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disappear or reduce in size-</a:t>
            </a:r>
            <a:r>
              <a:rPr lang="en-US" sz="2200" dirty="0">
                <a:solidFill>
                  <a:schemeClr val="bg1"/>
                </a:solidFill>
              </a:rPr>
              <a:t>?hernias/ improved inflammation</a:t>
            </a: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Aggravating/relieving </a:t>
            </a:r>
            <a:r>
              <a:rPr lang="en-US" sz="2200" dirty="0">
                <a:solidFill>
                  <a:schemeClr val="bg1"/>
                </a:solidFill>
              </a:rPr>
              <a:t>factors: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Hernias increase in size with activity/cough</a:t>
            </a:r>
          </a:p>
          <a:p>
            <a:pPr lvl="1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</a:rPr>
              <a:t>Any cause</a:t>
            </a:r>
            <a:r>
              <a:rPr lang="en-US" sz="2200" dirty="0">
                <a:solidFill>
                  <a:schemeClr val="bg1"/>
                </a:solidFill>
              </a:rPr>
              <a:t>? </a:t>
            </a: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Trauma- hematoma, cough- hernia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4980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chemeClr val="bg1"/>
                </a:solidFill>
              </a:rPr>
              <a:t>Vomiting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Non- bilious: Early stage, late- pyloric obstruction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Bilious: bowel obstruction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</a:rPr>
              <a:t>Faeculent</a:t>
            </a:r>
            <a:r>
              <a:rPr lang="en-US" dirty="0">
                <a:solidFill>
                  <a:schemeClr val="bg1"/>
                </a:solidFill>
              </a:rPr>
              <a:t>: late stage of bowel obstruction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Blood: Duodenal ulcer, </a:t>
            </a:r>
            <a:r>
              <a:rPr lang="en-US" dirty="0" err="1">
                <a:solidFill>
                  <a:schemeClr val="bg1"/>
                </a:solidFill>
              </a:rPr>
              <a:t>oesophageal</a:t>
            </a:r>
            <a:r>
              <a:rPr lang="en-US" dirty="0">
                <a:solidFill>
                  <a:schemeClr val="bg1"/>
                </a:solidFill>
              </a:rPr>
              <a:t> varices, tumor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Vomiting relieves pain- gastric ulcer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Vomiting food taken few days ago: pyloric stenosis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21181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b="1" u="sng" dirty="0">
                <a:solidFill>
                  <a:schemeClr val="bg1"/>
                </a:solidFill>
              </a:rPr>
              <a:t>Bowel habit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Constipation: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habitual, recent (neoplasm)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Absolute constipation (obstipation): 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Intestinal obstruction </a:t>
            </a:r>
          </a:p>
          <a:p>
            <a:pPr lvl="1"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Diarrhoea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duration (acute, chronic),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number of stool,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any blood or mucous (IBD), 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Color of stool: 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Bright red (anal, rectum), maroon (colon) black- melena (upper GI)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8181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u="sng" dirty="0">
                <a:solidFill>
                  <a:schemeClr val="bg1"/>
                </a:solidFill>
              </a:rPr>
              <a:t>History of discharge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</a:rPr>
              <a:t>Site</a:t>
            </a:r>
            <a:r>
              <a:rPr lang="en-US" sz="2000" dirty="0">
                <a:solidFill>
                  <a:schemeClr val="bg1"/>
                </a:solidFill>
              </a:rPr>
              <a:t>: anal, perineum, wound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</a:rPr>
              <a:t>Duration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</a:rPr>
              <a:t>Nature: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purulent (anal fistula), bloody (hemorrhoid), fecal from wound ( int. fistula)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</a:rPr>
              <a:t>Relationship  to defecation/stool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mixed with stool- IBD, independent of stool- hemorrhoids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</a:rPr>
              <a:t>Any pain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Hemorrhoids</a:t>
            </a:r>
          </a:p>
          <a:p>
            <a:pPr lvl="2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Anal fistula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9045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dirty="0">
                <a:solidFill>
                  <a:schemeClr val="bg1"/>
                </a:solidFill>
              </a:rPr>
              <a:t>SYSTEMIC INQUIRY  </a:t>
            </a:r>
          </a:p>
          <a:p>
            <a:pPr lvl="1" fontAlgn="base"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dirty="0">
                <a:solidFill>
                  <a:schemeClr val="bg1"/>
                </a:solidFill>
              </a:rPr>
              <a:t>Begin with the involved or affected (chief complain) system</a:t>
            </a:r>
            <a:endParaRPr lang="en-US" altLang="en-US" sz="2600" dirty="0">
              <a:solidFill>
                <a:schemeClr val="bg1"/>
              </a:solidFill>
            </a:endParaRPr>
          </a:p>
          <a:p>
            <a:pPr lvl="1" fontAlgn="base"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sz="2200" dirty="0">
                <a:solidFill>
                  <a:schemeClr val="bg1"/>
                </a:solidFill>
              </a:rPr>
              <a:t>Example:   If the c</a:t>
            </a:r>
            <a:r>
              <a:rPr lang="en-US" altLang="en-US" dirty="0">
                <a:solidFill>
                  <a:schemeClr val="bg1"/>
                </a:solidFill>
              </a:rPr>
              <a:t>hief complaint is related to gastrointestinal system(GI)-  continue  with the GIT inquiry.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767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chemeClr val="bg1"/>
                </a:solidFill>
                <a:latin typeface="+mj-lt"/>
              </a:rPr>
              <a:t>ALL PATIENTS PRESENT WITH A PROBLEM !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solidFill>
                  <a:schemeClr val="bg1"/>
                </a:solidFill>
                <a:latin typeface="+mj-lt"/>
              </a:rPr>
              <a:t>How to solve it?</a:t>
            </a:r>
            <a:endParaRPr lang="en-US" altLang="en-US" sz="2600" dirty="0">
              <a:solidFill>
                <a:schemeClr val="bg1"/>
              </a:solidFill>
              <a:latin typeface="+mj-lt"/>
            </a:endParaRP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HISTORY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CLINICAL EXAMINATION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CLINICAL DIAGNOSIS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INVESTIGATIONS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FINAL DIAGNOSIS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TREATMENT</a:t>
            </a:r>
            <a:endParaRPr lang="en-GB" altLang="en-US" sz="2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8785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65320" cy="4351338"/>
          </a:xfrm>
        </p:spPr>
        <p:txBody>
          <a:bodyPr>
            <a:normAutofit fontScale="55000" lnSpcReduction="20000"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sz="5100" b="1" dirty="0">
                <a:solidFill>
                  <a:schemeClr val="bg1"/>
                </a:solidFill>
              </a:rPr>
              <a:t>GIT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Weight- amount, duration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Appetite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Dysphagia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Nausea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Vomiting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Heartburn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 err="1">
                <a:solidFill>
                  <a:schemeClr val="bg1"/>
                </a:solidFill>
                <a:latin typeface="Constantia"/>
              </a:rPr>
              <a:t>Haematemesis</a:t>
            </a:r>
            <a:endParaRPr lang="en-US" altLang="en-US" i="1" dirty="0">
              <a:solidFill>
                <a:schemeClr val="bg1"/>
              </a:solidFill>
              <a:latin typeface="Constantia"/>
            </a:endParaRP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Flatulence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5400" y="243093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Jaundice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Abdominal pain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Fat intolerance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Constipation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 err="1">
                <a:solidFill>
                  <a:schemeClr val="bg1"/>
                </a:solidFill>
                <a:latin typeface="Constantia"/>
              </a:rPr>
              <a:t>Diarrhoea</a:t>
            </a:r>
            <a:endParaRPr lang="en-US" altLang="en-US" i="1" dirty="0">
              <a:solidFill>
                <a:schemeClr val="bg1"/>
              </a:solidFill>
              <a:latin typeface="Constantia"/>
            </a:endParaRP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Melena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Rectal bleeding</a:t>
            </a:r>
          </a:p>
          <a:p>
            <a:pPr marL="273050" lvl="0" indent="-273050" fontAlgn="base">
              <a:lnSpc>
                <a:spcPct val="15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Stool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920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Respiratory system: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Cough, sputum, hemoptysis, wheeze, dyspnea, chest pain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Cardiovascular system: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Angina (cardiac pain), dyspnea ( rest/ exercise), 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Palpitations, ankle swelling, claudication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5462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u="sng" dirty="0">
                <a:solidFill>
                  <a:schemeClr val="bg1"/>
                </a:solidFill>
              </a:rPr>
              <a:t>Obstetric &amp; Gynecology</a:t>
            </a:r>
            <a:endParaRPr lang="en-US" altLang="en-US" dirty="0">
              <a:solidFill>
                <a:schemeClr val="bg1"/>
              </a:solidFill>
            </a:endParaRP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LMP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Vaginal discharge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Vaginal bleeding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Pregnancies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u="sng" dirty="0">
                <a:solidFill>
                  <a:schemeClr val="bg1"/>
                </a:solidFill>
              </a:rPr>
              <a:t>Nervous system</a:t>
            </a:r>
            <a:endParaRPr lang="en-US" altLang="en-US" dirty="0">
              <a:solidFill>
                <a:schemeClr val="bg1"/>
              </a:solidFill>
            </a:endParaRP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Headache 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Fits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Depression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Facial/limb weakness</a:t>
            </a:r>
          </a:p>
          <a:p>
            <a:pPr marL="273050" indent="-273050" fontAlgn="base">
              <a:lnSpc>
                <a:spcPct val="100000"/>
              </a:lnSpc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n-US" altLang="en-US" dirty="0">
              <a:solidFill>
                <a:schemeClr val="bg1"/>
              </a:solidFill>
              <a:latin typeface="Constantia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3363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METABOLIC/ENDOCRINE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Muscular pain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Bone &amp; Joint pain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Swelling of joints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Limitation of movements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Weakness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DE0EDE-82C0-6349-9FCC-EEF9B527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21363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METABOLIC/ENDOCRINE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Bruising/ bleeding (nutrients deficiencies)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Sweating (thyrotoxicosis)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Thirst (diabetes)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Pruritus (skin infection, jaundice, uremia, Hodgkin’s)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Alcohol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Weight loss- ?dieting,  amount and duration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4282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u="sng" dirty="0">
                <a:solidFill>
                  <a:schemeClr val="bg1"/>
                </a:solidFill>
              </a:rPr>
              <a:t>PAST HISTORY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Rheumatic Fever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Tuberculosis/ asthma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Diabetes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Jaundice   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Blood transfusion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Mental illne</a:t>
            </a:r>
            <a:r>
              <a:rPr lang="en-US" altLang="en-US" sz="2000" dirty="0">
                <a:solidFill>
                  <a:schemeClr val="bg1"/>
                </a:solidFill>
              </a:rPr>
              <a:t>ss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Operations/ accident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20745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lvl="0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u="sng" dirty="0">
                <a:solidFill>
                  <a:schemeClr val="bg1"/>
                </a:solidFill>
              </a:rPr>
              <a:t>FAMILY HISTORY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Diabetes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Hypertension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Heart disease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Malignancy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Cause of death</a:t>
            </a:r>
          </a:p>
          <a:p>
            <a:pPr marL="273050" lvl="0" indent="-273050" fontAlgn="base">
              <a:lnSpc>
                <a:spcPct val="10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*</a:t>
            </a:r>
            <a:r>
              <a:rPr lang="en-US" altLang="en-US" dirty="0">
                <a:solidFill>
                  <a:schemeClr val="bg1"/>
                </a:solidFill>
              </a:rPr>
              <a:t>Father/Mother/Siblings/Spouse/Children/Grand parents / Close relatives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4329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HISTORY OF MEDICATIONS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Insulin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Steroids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NSAID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Contraceptive pills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Antibiotics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Others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7263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SOCIAL HISTORY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Marital status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Occupation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Travel abroad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Accommodation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Habits ( smoking, alcohol )</a:t>
            </a:r>
          </a:p>
          <a:p>
            <a:pPr marL="730250" lvl="1" indent="-273050" fontAlgn="base">
              <a:lnSpc>
                <a:spcPct val="11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Dependent relatives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3530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Psychiatric/ emotional background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Allergies</a:t>
            </a:r>
          </a:p>
          <a:p>
            <a:pPr marL="731520" lvl="1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 Food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Drugs</a:t>
            </a:r>
          </a:p>
          <a:p>
            <a:pPr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Immunizations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Tetanus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Diphtheria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Tuberculosis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Hepatitis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SzPct val="95000"/>
              <a:defRPr/>
            </a:pPr>
            <a:r>
              <a:rPr lang="en-US" dirty="0">
                <a:solidFill>
                  <a:schemeClr val="bg1"/>
                </a:solidFill>
              </a:rPr>
              <a:t>Others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270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u="sng" dirty="0">
                <a:solidFill>
                  <a:schemeClr val="bg1"/>
                </a:solidFill>
              </a:rPr>
              <a:t>Record</a:t>
            </a:r>
            <a:r>
              <a:rPr lang="en-US" altLang="en-US" dirty="0">
                <a:solidFill>
                  <a:schemeClr val="bg1"/>
                </a:solidFill>
              </a:rPr>
              <a:t> date of history taking and examination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Introduce yourself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Explain &amp; seek permission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Full attention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Treat with respect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Let patient talk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Guide, not dictate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No leading question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No short-cuts</a:t>
            </a:r>
          </a:p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Try not to write and talk at the same time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2631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u="sng" dirty="0">
                <a:solidFill>
                  <a:schemeClr val="bg1"/>
                </a:solidFill>
              </a:rPr>
              <a:t>Before starting clinical examination: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Analyze patient’s history.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Probable diagnostic possibilities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Think of the </a:t>
            </a:r>
            <a:r>
              <a:rPr lang="en-US" b="1" dirty="0">
                <a:solidFill>
                  <a:schemeClr val="bg1"/>
                </a:solidFill>
              </a:rPr>
              <a:t>common</a:t>
            </a:r>
            <a:r>
              <a:rPr lang="en-US" dirty="0">
                <a:solidFill>
                  <a:schemeClr val="bg1"/>
                </a:solidFill>
              </a:rPr>
              <a:t> diseases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Determine physical findings consistent with these entities.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Permission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Privacy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Presence of a nurse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Precautions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926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74625" lvl="1" indent="0" fontAlgn="base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Observe your patient while history taking for: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General health- emaciated (? Malignancy)</a:t>
            </a: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Intelligence</a:t>
            </a: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Attitude</a:t>
            </a: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Mental state (dehydration, encephalopathy)</a:t>
            </a: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Posture: </a:t>
            </a:r>
          </a:p>
          <a:p>
            <a:pPr marL="1279525" lvl="3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600" b="1" dirty="0">
                <a:solidFill>
                  <a:schemeClr val="bg1"/>
                </a:solidFill>
              </a:rPr>
              <a:t> Peritonitis</a:t>
            </a:r>
            <a:r>
              <a:rPr lang="en-US" altLang="en-US" sz="2600" dirty="0">
                <a:solidFill>
                  <a:schemeClr val="bg1"/>
                </a:solidFill>
              </a:rPr>
              <a:t>- flexed &amp; still</a:t>
            </a:r>
            <a:endParaRPr lang="en-US" sz="2600" dirty="0">
              <a:solidFill>
                <a:schemeClr val="bg1"/>
              </a:solidFill>
            </a:endParaRPr>
          </a:p>
          <a:p>
            <a:pPr marL="1279525" lvl="3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 Intestinal, biliary or renal </a:t>
            </a:r>
            <a:r>
              <a:rPr lang="en-US" sz="2600" b="1" dirty="0">
                <a:solidFill>
                  <a:schemeClr val="bg1"/>
                </a:solidFill>
              </a:rPr>
              <a:t>colic</a:t>
            </a:r>
            <a:r>
              <a:rPr lang="en-US" sz="2600" dirty="0">
                <a:solidFill>
                  <a:schemeClr val="bg1"/>
                </a:solidFill>
              </a:rPr>
              <a:t>- rolling around in agony</a:t>
            </a:r>
            <a:endParaRPr lang="en-US" altLang="en-US" sz="2600" dirty="0">
              <a:solidFill>
                <a:schemeClr val="bg1"/>
              </a:solidFill>
            </a:endParaRPr>
          </a:p>
          <a:p>
            <a:pPr marL="822325" lvl="2" indent="-19050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 Mobility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30693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4 parts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Inspection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Palpation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Percussion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Auscultation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Practice a standard routine every time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Hand- head to toe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Head to toe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11002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Weight</a:t>
            </a:r>
            <a:r>
              <a:rPr lang="en-US" dirty="0">
                <a:solidFill>
                  <a:schemeClr val="bg1"/>
                </a:solidFill>
              </a:rPr>
              <a:t>- loss (malignancy), gain (DU)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Pulse</a:t>
            </a:r>
            <a:r>
              <a:rPr lang="en-US" dirty="0">
                <a:solidFill>
                  <a:schemeClr val="bg1"/>
                </a:solidFill>
              </a:rPr>
              <a:t> (Tachycardia- infection, fluid/ blood loss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Blood pressure </a:t>
            </a:r>
            <a:r>
              <a:rPr lang="en-US" dirty="0">
                <a:solidFill>
                  <a:schemeClr val="bg1"/>
                </a:solidFill>
              </a:rPr>
              <a:t>(low- fluid loss, bleeding)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Temperature</a:t>
            </a:r>
            <a:r>
              <a:rPr lang="en-US" dirty="0">
                <a:solidFill>
                  <a:schemeClr val="bg1"/>
                </a:solidFill>
              </a:rPr>
              <a:t> ( Fever- infection)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Respiration rate- </a:t>
            </a:r>
            <a:r>
              <a:rPr lang="en-US" dirty="0">
                <a:solidFill>
                  <a:schemeClr val="bg1"/>
                </a:solidFill>
              </a:rPr>
              <a:t>raised in infections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20867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Pulse- rate, rhythm, volume, nature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Nails- </a:t>
            </a:r>
            <a:r>
              <a:rPr lang="en-US" dirty="0" err="1">
                <a:solidFill>
                  <a:schemeClr val="bg1"/>
                </a:solidFill>
              </a:rPr>
              <a:t>koilonychia</a:t>
            </a:r>
            <a:r>
              <a:rPr lang="en-US" dirty="0">
                <a:solidFill>
                  <a:schemeClr val="bg1"/>
                </a:solidFill>
              </a:rPr>
              <a:t>, clubbing, leukonychia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Skin- dehydration, moist palm, anemia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Anemia- conjunctiva, nail bed 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Jaundice- sclera, under surface of tongue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Oral cavity- </a:t>
            </a:r>
            <a:r>
              <a:rPr lang="en-US" sz="2000" dirty="0">
                <a:solidFill>
                  <a:schemeClr val="bg1"/>
                </a:solidFill>
              </a:rPr>
              <a:t>mucous membrane for hydration , tongue for coating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Scalp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Ear/ nose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21456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45B15-5077-FC46-8637-E5FDCB99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68E-EB78-BC47-B3D6-C3719D569E55}" type="datetime1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27C09-60E7-3346-879A-FE14665F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BA183-1589-704D-B2D9-B4AA71AF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8C88D-15E6-7345-862E-EA281D8DD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5" b="46969"/>
          <a:stretch/>
        </p:blipFill>
        <p:spPr>
          <a:xfrm>
            <a:off x="6219435" y="917058"/>
            <a:ext cx="4782329" cy="4586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34610-B81A-CB43-A5D0-B25576440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" t="52777" r="-2207" b="-763"/>
          <a:stretch/>
        </p:blipFill>
        <p:spPr>
          <a:xfrm>
            <a:off x="1005840" y="914400"/>
            <a:ext cx="4937760" cy="45892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71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Neck- vein, goiter, lymph nodes, other swellings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Chest- asymmetry, expansion, breath sound, added sound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Cardiac- rhythm, heart sound, murmur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Limbs- asymmetry, swelling, movement, pulses, power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Abdomen (local examination)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16344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Abdomen: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Exposure: nipples to knees (ideal)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Cover genitalia 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Patient lying flat on a pillow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Arms by the side ( not under the head!)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Sit or kneel beside the patient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Adequate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Abdominal exam</a:t>
            </a:r>
          </a:p>
        </p:txBody>
      </p:sp>
    </p:spTree>
    <p:extLst>
      <p:ext uri="{BB962C8B-B14F-4D97-AF65-F5344CB8AC3E}">
        <p14:creationId xmlns:p14="http://schemas.microsoft.com/office/powerpoint/2010/main" val="12669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18" y="1987116"/>
            <a:ext cx="8201697" cy="436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A551AC-586B-F344-8E9B-88EC25183E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Inspection</a:t>
            </a:r>
          </a:p>
        </p:txBody>
      </p:sp>
    </p:spTree>
    <p:extLst>
      <p:ext uri="{BB962C8B-B14F-4D97-AF65-F5344CB8AC3E}">
        <p14:creationId xmlns:p14="http://schemas.microsoft.com/office/powerpoint/2010/main" val="14333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Asymmetry- </a:t>
            </a:r>
            <a:r>
              <a:rPr lang="en-US" altLang="en-US" sz="2400" dirty="0">
                <a:solidFill>
                  <a:schemeClr val="bg1"/>
                </a:solidFill>
              </a:rPr>
              <a:t>from the foot end of the bed - mass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Movement with breathing </a:t>
            </a:r>
            <a:r>
              <a:rPr lang="en-US" altLang="en-US" sz="2400" dirty="0">
                <a:solidFill>
                  <a:schemeClr val="bg1"/>
                </a:solidFill>
              </a:rPr>
              <a:t>(restricted in peritonitis)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Swelling/ mass- location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Distension- </a:t>
            </a:r>
            <a:r>
              <a:rPr lang="en-US" altLang="en-US" sz="2400" dirty="0">
                <a:solidFill>
                  <a:schemeClr val="bg1"/>
                </a:solidFill>
              </a:rPr>
              <a:t>central (SIO) or peripheral (LBO, ascites)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Scar, sinus, wounds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Prominent veins- portal hypertension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Umbilicus- shape, discharge, swelling</a:t>
            </a:r>
          </a:p>
          <a:p>
            <a:pPr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Cough impulse- groin, umbilicus, scar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Inspection</a:t>
            </a:r>
          </a:p>
        </p:txBody>
      </p:sp>
    </p:spTree>
    <p:extLst>
      <p:ext uri="{BB962C8B-B14F-4D97-AF65-F5344CB8AC3E}">
        <p14:creationId xmlns:p14="http://schemas.microsoft.com/office/powerpoint/2010/main" val="4385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PERSONAL DETAILS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PRESENTING COMPLAINT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HISTORY OF PRESENT ILLNESS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SYSTEMIC INQUIRY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PAST MEDICAL/SURGICAL HISTORY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FAMILY HISTORY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HISTORY OF MEDICATIONS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SOCIAL HISTORY</a:t>
            </a:r>
          </a:p>
          <a:p>
            <a:pPr marL="274320" lvl="0" indent="-274320">
              <a:lnSpc>
                <a:spcPct val="120000"/>
              </a:lnSpc>
              <a:buClr>
                <a:schemeClr val="bg1"/>
              </a:buClr>
              <a:buSzPct val="95000"/>
              <a:buFont typeface="Wingdings 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OTHER HISTORY (Gyn.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76033-1702-E044-940E-99099217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810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886" y="1145495"/>
            <a:ext cx="8701314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Grey- Turner sign          Cullen sign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4459"/>
          <a:stretch/>
        </p:blipFill>
        <p:spPr bwMode="auto">
          <a:xfrm>
            <a:off x="1863776" y="2621121"/>
            <a:ext cx="3927424" cy="2484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10" y="2621121"/>
            <a:ext cx="3954780" cy="2484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2" descr="C:\Users\malam\Documents\Clinical Photographs\Clinical photos\SI-Abd Wall abs Croh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37655"/>
            <a:ext cx="3970926" cy="2970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lam\Documents\Clinical Photographs\Clinical photos\Portsite second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74" y="3030091"/>
            <a:ext cx="3970926" cy="2978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5" t="659" r="14855" b="209"/>
          <a:stretch/>
        </p:blipFill>
        <p:spPr bwMode="auto">
          <a:xfrm>
            <a:off x="4809126" y="1909937"/>
            <a:ext cx="2573748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Gentle/ superficial palpation: 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Start away from the area of pain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Deep palpation: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Deep tenderness- 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Guarding: muscle contracted overlying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the tender area (acute inflammation)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Mc Burney’s point,   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Abdominal signs:                        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Rebound/ Rovsing’s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Murphy's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Obturator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Psoas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Palpation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54" y="2343955"/>
            <a:ext cx="4900492" cy="306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43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13541" r="523" b="12463"/>
          <a:stretch/>
        </p:blipFill>
        <p:spPr bwMode="auto">
          <a:xfrm>
            <a:off x="6073462" y="2305317"/>
            <a:ext cx="4159876" cy="320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5461"/>
          <a:stretch/>
        </p:blipFill>
        <p:spPr bwMode="auto">
          <a:xfrm>
            <a:off x="1501462" y="2305317"/>
            <a:ext cx="4159876" cy="320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01462" y="1491561"/>
            <a:ext cx="9072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altLang="en-US" sz="4000" dirty="0">
                <a:solidFill>
                  <a:schemeClr val="bg1"/>
                </a:solidFill>
              </a:rPr>
              <a:t>   Psoas sign                    Obturator sign</a:t>
            </a:r>
          </a:p>
        </p:txBody>
      </p:sp>
    </p:spTree>
    <p:extLst>
      <p:ext uri="{BB962C8B-B14F-4D97-AF65-F5344CB8AC3E}">
        <p14:creationId xmlns:p14="http://schemas.microsoft.com/office/powerpoint/2010/main" val="39326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en-US" dirty="0" err="1">
                <a:solidFill>
                  <a:schemeClr val="bg1"/>
                </a:solidFill>
              </a:rPr>
              <a:t>Organomegaly</a:t>
            </a:r>
            <a:r>
              <a:rPr lang="en-US" altLang="en-US" dirty="0">
                <a:solidFill>
                  <a:schemeClr val="bg1"/>
                </a:solidFill>
              </a:rPr>
              <a:t>: liver , spleen, kidneys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Other masses- abdominal wall or  intra-abdominal</a:t>
            </a:r>
            <a:endParaRPr lang="en-US" altLang="en-US" sz="10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Define all features of a mass: </a:t>
            </a:r>
            <a:r>
              <a:rPr lang="en-US" altLang="en-US" sz="2400" dirty="0">
                <a:solidFill>
                  <a:schemeClr val="bg1"/>
                </a:solidFill>
              </a:rPr>
              <a:t>site, size, surface, borders, tenderness, pulsation, mobility</a:t>
            </a:r>
          </a:p>
          <a:p>
            <a:pPr lvl="0"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Cough impulse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Palpation</a:t>
            </a:r>
          </a:p>
        </p:txBody>
      </p:sp>
    </p:spTree>
    <p:extLst>
      <p:ext uri="{BB962C8B-B14F-4D97-AF65-F5344CB8AC3E}">
        <p14:creationId xmlns:p14="http://schemas.microsoft.com/office/powerpoint/2010/main" val="17795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can00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1" r="3505" b="51651"/>
          <a:stretch/>
        </p:blipFill>
        <p:spPr bwMode="auto">
          <a:xfrm>
            <a:off x="1924102" y="2198977"/>
            <a:ext cx="3755479" cy="290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0" b="1"/>
          <a:stretch/>
        </p:blipFill>
        <p:spPr bwMode="auto">
          <a:xfrm>
            <a:off x="5872764" y="2198977"/>
            <a:ext cx="3756025" cy="290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RUQ: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Ca. hepatic flexure, enlarged gallbladder, enlarged right kidney,  hepatomegaly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epigastric region: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Liver, gastric carcinoma, abdominal  aortic aneurysm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LUQ: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Splenomegaly, carcinoma descending colon, swelling in tail of pancreas,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Enlarged left kidney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periumbilical region: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PUH, ca. transverse colon, </a:t>
            </a:r>
            <a:r>
              <a:rPr lang="en-US" dirty="0" err="1">
                <a:solidFill>
                  <a:schemeClr val="bg1"/>
                </a:solidFill>
              </a:rPr>
              <a:t>tumour</a:t>
            </a:r>
            <a:r>
              <a:rPr lang="en-US" dirty="0">
                <a:solidFill>
                  <a:schemeClr val="bg1"/>
                </a:solidFill>
              </a:rPr>
              <a:t> deposit  (Sister Mary Joseph's nodule)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Palpation</a:t>
            </a:r>
          </a:p>
        </p:txBody>
      </p:sp>
    </p:spTree>
    <p:extLst>
      <p:ext uri="{BB962C8B-B14F-4D97-AF65-F5344CB8AC3E}">
        <p14:creationId xmlns:p14="http://schemas.microsoft.com/office/powerpoint/2010/main" val="1340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LLQ: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Descending colon  (Benign, malignant Carcinoma)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chemeClr val="bg1"/>
                </a:solidFill>
              </a:rPr>
              <a:t>Sigmorectal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the suprapubic region: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Distended urinary bladder, pregnancy, ovarian mass</a:t>
            </a:r>
            <a:endParaRPr lang="en-US" sz="1050" dirty="0">
              <a:solidFill>
                <a:schemeClr val="bg1"/>
              </a:solidFill>
            </a:endParaRP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RLQ: 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chemeClr val="bg1"/>
                </a:solidFill>
              </a:rPr>
              <a:t>Appendiceal</a:t>
            </a:r>
            <a:r>
              <a:rPr lang="en-US" dirty="0">
                <a:solidFill>
                  <a:schemeClr val="bg1"/>
                </a:solidFill>
              </a:rPr>
              <a:t> disease, ca. ascending colon, Crohn's disease of </a:t>
            </a:r>
            <a:r>
              <a:rPr lang="en-US" dirty="0" err="1">
                <a:solidFill>
                  <a:schemeClr val="bg1"/>
                </a:solidFill>
              </a:rPr>
              <a:t>ileo-caecal</a:t>
            </a:r>
            <a:r>
              <a:rPr lang="en-US" dirty="0">
                <a:solidFill>
                  <a:schemeClr val="bg1"/>
                </a:solidFill>
              </a:rPr>
              <a:t> area</a:t>
            </a:r>
            <a:endParaRPr lang="en-US" sz="650" dirty="0">
              <a:solidFill>
                <a:schemeClr val="bg1"/>
              </a:solidFill>
            </a:endParaRP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Mass in  inguinal region: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Hernia, lymphadenopathy, aneurysm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Palpation</a:t>
            </a:r>
          </a:p>
        </p:txBody>
      </p:sp>
    </p:spTree>
    <p:extLst>
      <p:ext uri="{BB962C8B-B14F-4D97-AF65-F5344CB8AC3E}">
        <p14:creationId xmlns:p14="http://schemas.microsoft.com/office/powerpoint/2010/main" val="20522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Organs and masses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 Liver span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bg1"/>
                </a:solidFill>
              </a:rPr>
              <a:t>  Ascites: 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Fluid thrill (large amount)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Shifting dullness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Percussion</a:t>
            </a:r>
          </a:p>
        </p:txBody>
      </p:sp>
    </p:spTree>
    <p:extLst>
      <p:ext uri="{BB962C8B-B14F-4D97-AF65-F5344CB8AC3E}">
        <p14:creationId xmlns:p14="http://schemas.microsoft.com/office/powerpoint/2010/main" val="3244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47B1-A2A3-A740-8CBB-4476C2FB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959548-BC0C-924E-8FCB-2882C5201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95"/>
          <a:stretch/>
        </p:blipFill>
        <p:spPr>
          <a:xfrm>
            <a:off x="4597400" y="2162629"/>
            <a:ext cx="5384800" cy="32273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50F88-38EE-B94A-A592-3EC8B583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2E461-B222-0B42-9D0D-EC9E701A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8485-584D-A041-8737-141BE9A4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CCFF5-92DA-7640-B437-834188D4E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187"/>
          <a:stretch/>
        </p:blipFill>
        <p:spPr>
          <a:xfrm>
            <a:off x="2565853" y="2162629"/>
            <a:ext cx="2031094" cy="32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3050" lvl="0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dirty="0">
                <a:solidFill>
                  <a:schemeClr val="bg1"/>
                </a:solidFill>
              </a:rPr>
              <a:t>PERSONAL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NAME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AGE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SEX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NATIONALITY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MARITAL STATUS</a:t>
            </a:r>
          </a:p>
          <a:p>
            <a:pPr marL="730250" lvl="1" indent="-273050" fontAlgn="base">
              <a:lnSpc>
                <a:spcPct val="12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altLang="en-US" dirty="0">
                <a:solidFill>
                  <a:schemeClr val="bg1"/>
                </a:solidFill>
              </a:rPr>
              <a:t>OCCUPATION</a:t>
            </a:r>
          </a:p>
          <a:p>
            <a:pPr marL="0" lvl="0" indent="0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  <a:defRPr/>
            </a:pPr>
            <a:r>
              <a:rPr lang="en-US" altLang="en-US" i="1" dirty="0">
                <a:solidFill>
                  <a:schemeClr val="bg1"/>
                </a:solidFill>
                <a:latin typeface="Constantia"/>
              </a:rPr>
              <a:t>                 </a:t>
            </a:r>
            <a:endParaRPr lang="en-US" altLang="en-US" i="1" u="sng" dirty="0">
              <a:solidFill>
                <a:schemeClr val="bg1"/>
              </a:solidFill>
              <a:latin typeface="Constant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D388E0-0594-0E43-93E6-75D36FB1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2316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8D48A-273B-1745-9164-94EB499AD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7992"/>
            <a:ext cx="10515600" cy="17873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4DCF-FB80-E643-BB0D-0DDEA966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244A-27C2-AB4A-A479-B6E61A16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2A8B6-41AD-0C40-985C-FD35E486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2AF6BF-C924-8446-96FA-DD8FAED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3" y="519747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Perineum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38" y="1845310"/>
            <a:ext cx="6324603" cy="428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DB78-95D7-3046-899A-D1FED1CF0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Pain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perianal abscess, fissure in </a:t>
            </a:r>
            <a:r>
              <a:rPr lang="en-US" dirty="0" err="1">
                <a:solidFill>
                  <a:schemeClr val="bg1"/>
                </a:solidFill>
              </a:rPr>
              <a:t>ano</a:t>
            </a:r>
            <a:r>
              <a:rPr lang="en-US" dirty="0">
                <a:solidFill>
                  <a:schemeClr val="bg1"/>
                </a:solidFill>
              </a:rPr>
              <a:t>, anal fistula, thrombosed piles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Bloody discharge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Piles, fissure, fistulae, </a:t>
            </a:r>
            <a:r>
              <a:rPr lang="en-US" dirty="0" err="1">
                <a:solidFill>
                  <a:schemeClr val="bg1"/>
                </a:solidFill>
              </a:rPr>
              <a:t>tumours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(polyp, carcinoma anus/ rectum)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Purulent discharge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perianal abscess, fissure in </a:t>
            </a:r>
            <a:r>
              <a:rPr lang="en-US" dirty="0" err="1">
                <a:solidFill>
                  <a:schemeClr val="bg1"/>
                </a:solidFill>
              </a:rPr>
              <a:t>ano</a:t>
            </a:r>
            <a:r>
              <a:rPr lang="en-US" dirty="0">
                <a:solidFill>
                  <a:schemeClr val="bg1"/>
                </a:solidFill>
              </a:rPr>
              <a:t>, anal fistula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Mass or swelling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Abscess, piles, neoplasms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5FF0-8E27-BA4B-82F6-8B0F64A3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F8399-EAF5-7846-9EB3-22E217A3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7F1F-6023-8E40-8AFC-35058AA3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B50022-83A2-5F45-9DA0-B9290D99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Presenting history</a:t>
            </a:r>
          </a:p>
        </p:txBody>
      </p:sp>
    </p:spTree>
    <p:extLst>
      <p:ext uri="{BB962C8B-B14F-4D97-AF65-F5344CB8AC3E}">
        <p14:creationId xmlns:p14="http://schemas.microsoft.com/office/powerpoint/2010/main" val="9258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44EA-D2BE-274C-8264-9957AFBAA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Perineum examination</a:t>
            </a:r>
            <a:r>
              <a:rPr lang="en-US" altLang="en-US" dirty="0">
                <a:solidFill>
                  <a:schemeClr val="bg1"/>
                </a:solidFill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Left lateral decubitus position</a:t>
            </a:r>
            <a:r>
              <a:rPr lang="en-US" altLang="en-US" dirty="0">
                <a:solidFill>
                  <a:schemeClr val="bg1"/>
                </a:solidFill>
              </a:rPr>
              <a:t>-  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hips flexed to 90º and knees flexed to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less than 90°. </a:t>
            </a:r>
          </a:p>
          <a:p>
            <a:pPr lvl="1">
              <a:lnSpc>
                <a:spcPct val="110000"/>
              </a:lnSpc>
            </a:pPr>
            <a:r>
              <a:rPr lang="en-US" altLang="en-US" dirty="0">
                <a:solidFill>
                  <a:schemeClr val="bg1"/>
                </a:solidFill>
              </a:rPr>
              <a:t>Lift- uppermost buttock to expose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en-US" dirty="0">
                <a:solidFill>
                  <a:schemeClr val="bg1"/>
                </a:solidFill>
              </a:rPr>
              <a:t>the area   </a:t>
            </a:r>
          </a:p>
          <a:p>
            <a:pPr>
              <a:lnSpc>
                <a:spcPct val="11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Jack-knife position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5329D-B0D8-A44C-8A19-1C8B8925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37197-7DD3-5448-BE55-348D9199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3B6FD-9EFC-7445-B681-111E1264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3102A9-814C-FF41-95BD-E8D26E27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Examination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963AE-B1D9-AA43-A085-2914BC5B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52" y="1969376"/>
            <a:ext cx="4791815" cy="2177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455AA-2EA5-CC4E-8144-6BAF9BB5C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773" y="4424023"/>
            <a:ext cx="4235410" cy="18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FBB1-4344-5645-BEA1-E00FFB1FC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altLang="en-US" sz="3200" b="1" dirty="0">
                <a:solidFill>
                  <a:schemeClr val="bg1"/>
                </a:solidFill>
              </a:rPr>
              <a:t>Inspection:</a:t>
            </a:r>
            <a:r>
              <a:rPr lang="en-US" altLang="en-US" sz="3200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scar of previous surgery,</a:t>
            </a:r>
          </a:p>
          <a:p>
            <a:pPr lvl="1">
              <a:lnSpc>
                <a:spcPct val="12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Sinus- </a:t>
            </a:r>
            <a:r>
              <a:rPr lang="en-US" altLang="en-US" dirty="0">
                <a:solidFill>
                  <a:schemeClr val="bg1"/>
                </a:solidFill>
              </a:rPr>
              <a:t>one opening blind track                                      	</a:t>
            </a:r>
          </a:p>
          <a:p>
            <a:pPr lvl="1">
              <a:lnSpc>
                <a:spcPct val="12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Fistula- </a:t>
            </a:r>
            <a:r>
              <a:rPr lang="en-US" altLang="en-US" dirty="0">
                <a:solidFill>
                  <a:schemeClr val="bg1"/>
                </a:solidFill>
              </a:rPr>
              <a:t>track connecting two epithelial surfaces              	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Fecal soiling, blood/mucous  discharge                                 	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chemeClr val="bg1"/>
                </a:solidFill>
              </a:rPr>
              <a:t>Mass protruding from anus 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1100" dirty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altLang="en-US" sz="3200" b="1" dirty="0">
                <a:solidFill>
                  <a:schemeClr val="bg1"/>
                </a:solidFill>
              </a:rPr>
              <a:t>Palpation: </a:t>
            </a:r>
            <a:r>
              <a:rPr lang="en-US" altLang="en-US" sz="3200" dirty="0">
                <a:solidFill>
                  <a:schemeClr val="bg1"/>
                </a:solidFill>
              </a:rPr>
              <a:t>tenderness, discharge, mass</a:t>
            </a:r>
          </a:p>
          <a:p>
            <a:pPr lvl="0">
              <a:lnSpc>
                <a:spcPct val="120000"/>
              </a:lnSpc>
            </a:pPr>
            <a:r>
              <a:rPr lang="en-US" altLang="en-US" sz="3200" b="1" dirty="0">
                <a:solidFill>
                  <a:schemeClr val="bg1"/>
                </a:solidFill>
              </a:rPr>
              <a:t>Rectal examination</a:t>
            </a:r>
            <a:r>
              <a:rPr lang="en-US" altLang="en-US" sz="3200" dirty="0">
                <a:solidFill>
                  <a:schemeClr val="bg1"/>
                </a:solidFill>
              </a:rPr>
              <a:t>: </a:t>
            </a:r>
            <a:r>
              <a:rPr lang="en-US" altLang="en-US" dirty="0">
                <a:solidFill>
                  <a:schemeClr val="bg1"/>
                </a:solidFill>
              </a:rPr>
              <a:t>Tone, tenderness, mass, prostate, blood, stool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6DEAC-61E5-4247-A811-9A566E09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4FBB-9793-4B41-99A5-0397FE9D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945BD-CFD7-E14B-837F-887D3BAC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828730-7D96-7848-BA64-C4E1BE3C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Examination</a:t>
            </a:r>
          </a:p>
        </p:txBody>
      </p:sp>
    </p:spTree>
    <p:extLst>
      <p:ext uri="{BB962C8B-B14F-4D97-AF65-F5344CB8AC3E}">
        <p14:creationId xmlns:p14="http://schemas.microsoft.com/office/powerpoint/2010/main" val="6880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50000" r="68571"/>
          <a:stretch/>
        </p:blipFill>
        <p:spPr bwMode="auto">
          <a:xfrm>
            <a:off x="1432372" y="3508678"/>
            <a:ext cx="3206839" cy="229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9959" r="56799" b="16444"/>
          <a:stretch/>
        </p:blipFill>
        <p:spPr bwMode="auto">
          <a:xfrm>
            <a:off x="1021952" y="681263"/>
            <a:ext cx="4027680" cy="2564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D88E8-C4FD-4C49-9127-84597778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279" y="3394264"/>
            <a:ext cx="4530092" cy="252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1996D20-9464-DE4F-980E-3D25FAB3F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719" y="681263"/>
            <a:ext cx="3931212" cy="256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6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am\Documents\Clinical Photographs\Instrument-Proctoscop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b="7215"/>
          <a:stretch/>
        </p:blipFill>
        <p:spPr bwMode="auto">
          <a:xfrm>
            <a:off x="3483428" y="1915886"/>
            <a:ext cx="4673599" cy="36866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84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ACBF-F5A2-104A-9D52-1576F7F7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0C19-5152-8F49-9578-9E850431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DD39E-71D2-3548-9240-D0F8677D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D7FEDD-22DF-A74F-9D00-9D5EBC0712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96160"/>
            <a:ext cx="10515600" cy="184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6924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sz="2400" dirty="0">
                <a:solidFill>
                  <a:schemeClr val="bg1"/>
                </a:solidFill>
              </a:rPr>
              <a:t>PRESENTING COMPLAINT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sz="2200" dirty="0">
                <a:solidFill>
                  <a:schemeClr val="bg1"/>
                </a:solidFill>
              </a:rPr>
              <a:t>What are you complaining of? </a:t>
            </a:r>
          </a:p>
          <a:p>
            <a:pPr marL="1187450" lvl="2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sz="2200" dirty="0">
                <a:solidFill>
                  <a:schemeClr val="bg1"/>
                </a:solidFill>
              </a:rPr>
              <a:t>(record in patient’s own words) 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sz="2200" dirty="0">
                <a:solidFill>
                  <a:schemeClr val="bg1"/>
                </a:solidFill>
              </a:rPr>
              <a:t>When more than one complain:           	</a:t>
            </a:r>
          </a:p>
          <a:p>
            <a:pPr lvl="2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sz="2200" dirty="0">
                <a:solidFill>
                  <a:schemeClr val="bg1"/>
                </a:solidFill>
              </a:rPr>
              <a:t>Record in order of:</a:t>
            </a:r>
          </a:p>
          <a:p>
            <a:pPr lvl="3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dirty="0">
                <a:solidFill>
                  <a:schemeClr val="bg1"/>
                </a:solidFill>
              </a:rPr>
              <a:t>Severity</a:t>
            </a:r>
          </a:p>
          <a:p>
            <a:pPr lvl="3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r>
              <a:rPr lang="en-US" altLang="en-US" dirty="0">
                <a:solidFill>
                  <a:schemeClr val="bg1"/>
                </a:solidFill>
              </a:rPr>
              <a:t>Chronicity</a:t>
            </a:r>
          </a:p>
          <a:p>
            <a:pPr lvl="2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</a:pPr>
            <a:endParaRPr lang="en-US" altLang="en-US" sz="2200" dirty="0">
              <a:solidFill>
                <a:schemeClr val="bg1"/>
              </a:solidFill>
            </a:endParaRPr>
          </a:p>
          <a:p>
            <a:pPr marL="914400" lvl="2" indent="0" fontAlgn="base">
              <a:lnSpc>
                <a:spcPct val="10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endParaRPr lang="en-US" altLang="en-US" sz="2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9773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HISTORY OF PRESENT ILLNESS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Full  analysis of the complain or complaints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altLang="en-US" dirty="0">
                <a:solidFill>
                  <a:schemeClr val="bg1"/>
                </a:solidFill>
              </a:rPr>
              <a:t>Get right back to the beginning of the trouble</a:t>
            </a:r>
          </a:p>
          <a:p>
            <a:pPr marL="730250" lvl="1" indent="-273050" fontAlgn="base">
              <a:lnSpc>
                <a:spcPct val="100000"/>
              </a:lnSpc>
              <a:spcAft>
                <a:spcPct val="0"/>
              </a:spcAft>
              <a:buClr>
                <a:schemeClr val="bg1"/>
              </a:buClr>
              <a:buSzPct val="95000"/>
              <a:buFont typeface="Wingdings 2" pitchFamily="18" charset="2"/>
              <a:buChar char=""/>
            </a:pPr>
            <a:r>
              <a:rPr lang="en-US" dirty="0">
                <a:solidFill>
                  <a:schemeClr val="bg1"/>
                </a:solidFill>
              </a:rPr>
              <a:t>Analysis of the possible related systems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10339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COMMON COMPLAINTS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Abdominal pain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Abdominal mass/ swelling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Abdominal distension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Changes in bowel habit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Vomiting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Discharge (abdomen, perineum)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Bleeding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Weight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</p:spTree>
    <p:extLst>
      <p:ext uri="{BB962C8B-B14F-4D97-AF65-F5344CB8AC3E}">
        <p14:creationId xmlns:p14="http://schemas.microsoft.com/office/powerpoint/2010/main" val="6320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b="1" u="sng" dirty="0">
                <a:solidFill>
                  <a:schemeClr val="bg1"/>
                </a:solidFill>
              </a:rPr>
              <a:t>Analysis of pain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4000" u="sng" dirty="0">
                <a:solidFill>
                  <a:schemeClr val="bg1"/>
                </a:solidFill>
              </a:rPr>
              <a:t>1. Site</a:t>
            </a:r>
            <a:r>
              <a:rPr lang="en-US" sz="4000" dirty="0">
                <a:solidFill>
                  <a:schemeClr val="bg1"/>
                </a:solidFill>
              </a:rPr>
              <a:t>: where is the pain?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Patients point with- finger vs hand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4000" dirty="0">
                <a:solidFill>
                  <a:schemeClr val="bg1"/>
                </a:solidFill>
              </a:rPr>
              <a:t>2. </a:t>
            </a:r>
            <a:r>
              <a:rPr lang="en-US" sz="4000" u="sng" dirty="0">
                <a:solidFill>
                  <a:schemeClr val="bg1"/>
                </a:solidFill>
              </a:rPr>
              <a:t>Locations</a:t>
            </a:r>
            <a:r>
              <a:rPr lang="en-US" sz="4000" dirty="0">
                <a:solidFill>
                  <a:schemeClr val="bg1"/>
                </a:solidFill>
              </a:rPr>
              <a:t> (Great degree of overlap)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Right </a:t>
            </a:r>
            <a:r>
              <a:rPr lang="en-US" sz="3000" dirty="0" err="1">
                <a:solidFill>
                  <a:schemeClr val="bg1"/>
                </a:solidFill>
              </a:rPr>
              <a:t>hypochondrium</a:t>
            </a:r>
            <a:r>
              <a:rPr lang="en-US" sz="3000" dirty="0">
                <a:solidFill>
                  <a:schemeClr val="bg1"/>
                </a:solidFill>
              </a:rPr>
              <a:t>.- Hepatobiliary</a:t>
            </a:r>
            <a:r>
              <a:rPr lang="en-US" sz="3000">
                <a:solidFill>
                  <a:schemeClr val="bg1"/>
                </a:solidFill>
              </a:rPr>
              <a:t>, gallbladder</a:t>
            </a:r>
            <a:endParaRPr lang="en-US" sz="3000" dirty="0">
              <a:solidFill>
                <a:schemeClr val="bg1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Left </a:t>
            </a:r>
            <a:r>
              <a:rPr lang="en-US" sz="3000" dirty="0" err="1">
                <a:solidFill>
                  <a:schemeClr val="bg1"/>
                </a:solidFill>
              </a:rPr>
              <a:t>hypochondrium</a:t>
            </a:r>
            <a:r>
              <a:rPr lang="en-US" sz="3000" dirty="0">
                <a:solidFill>
                  <a:schemeClr val="bg1"/>
                </a:solidFill>
              </a:rPr>
              <a:t>.- Spleen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Epigastrium.- Stomach and duodenum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Lumber- kidney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Umbilical- small bowel, caecum, retroperitoneal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Right iliac fossa- Appendix, caecum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Left iliac fossa- Sigmoid colon</a:t>
            </a:r>
          </a:p>
          <a:p>
            <a:pPr lvl="2"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Hypogastrium- Colon, urinary bladder, </a:t>
            </a:r>
            <a:r>
              <a:rPr lang="en-US" sz="3000" dirty="0" err="1">
                <a:solidFill>
                  <a:schemeClr val="bg1"/>
                </a:solidFill>
              </a:rPr>
              <a:t>adenexae</a:t>
            </a:r>
            <a:r>
              <a:rPr lang="en-US" sz="3000" dirty="0">
                <a:solidFill>
                  <a:schemeClr val="bg1"/>
                </a:solidFill>
              </a:rPr>
              <a:t> 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History taking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800D6A6-77A1-724D-BE60-10369C7E0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96" y="2187615"/>
            <a:ext cx="4977123" cy="343768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795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9889</TotalTime>
  <Words>2025</Words>
  <Application>Microsoft Office PowerPoint</Application>
  <PresentationFormat>Widescreen</PresentationFormat>
  <Paragraphs>564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Constantia</vt:lpstr>
      <vt:lpstr>Wingdings 2</vt:lpstr>
      <vt:lpstr>Office Theme</vt:lpstr>
      <vt:lpstr>PowerPoint Presentation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History taking</vt:lpstr>
      <vt:lpstr>Abdominal exam</vt:lpstr>
      <vt:lpstr>Abdominal exam</vt:lpstr>
      <vt:lpstr>Abdominal exam</vt:lpstr>
      <vt:lpstr>Abdominal exam</vt:lpstr>
      <vt:lpstr>Abdominal exam</vt:lpstr>
      <vt:lpstr>PowerPoint Presentation</vt:lpstr>
      <vt:lpstr>Abdominal exam</vt:lpstr>
      <vt:lpstr>Abdominal exam</vt:lpstr>
      <vt:lpstr>Inspection</vt:lpstr>
      <vt:lpstr>Inspection</vt:lpstr>
      <vt:lpstr>Grey- Turner sign          Cullen sign</vt:lpstr>
      <vt:lpstr>PowerPoint Presentation</vt:lpstr>
      <vt:lpstr>Palpation</vt:lpstr>
      <vt:lpstr>PowerPoint Presentation</vt:lpstr>
      <vt:lpstr>Palpation</vt:lpstr>
      <vt:lpstr>PowerPoint Presentation</vt:lpstr>
      <vt:lpstr>Palpation</vt:lpstr>
      <vt:lpstr>Palpation</vt:lpstr>
      <vt:lpstr>Percussion</vt:lpstr>
      <vt:lpstr>PowerPoint Presentation</vt:lpstr>
      <vt:lpstr>Perineum</vt:lpstr>
      <vt:lpstr>Presenting history</vt:lpstr>
      <vt:lpstr>Examination</vt:lpstr>
      <vt:lpstr>Examination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Cholecystitis</dc:title>
  <dc:creator>Moneer Almadani</dc:creator>
  <cp:lastModifiedBy>Dralk F</cp:lastModifiedBy>
  <cp:revision>160</cp:revision>
  <dcterms:created xsi:type="dcterms:W3CDTF">2017-12-03T19:19:18Z</dcterms:created>
  <dcterms:modified xsi:type="dcterms:W3CDTF">2024-02-05T13:26:11Z</dcterms:modified>
</cp:coreProperties>
</file>